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4"/>
  </p:notesMasterIdLst>
  <p:sldIdLst>
    <p:sldId id="323" r:id="rId2"/>
    <p:sldId id="325" r:id="rId3"/>
    <p:sldId id="327" r:id="rId4"/>
    <p:sldId id="328" r:id="rId5"/>
    <p:sldId id="329" r:id="rId6"/>
    <p:sldId id="330" r:id="rId7"/>
    <p:sldId id="331" r:id="rId8"/>
    <p:sldId id="332" r:id="rId9"/>
    <p:sldId id="333" r:id="rId10"/>
    <p:sldId id="334" r:id="rId11"/>
    <p:sldId id="335" r:id="rId12"/>
    <p:sldId id="336" r:id="rId13"/>
    <p:sldId id="369" r:id="rId14"/>
    <p:sldId id="338" r:id="rId15"/>
    <p:sldId id="337" r:id="rId16"/>
    <p:sldId id="339" r:id="rId17"/>
    <p:sldId id="340" r:id="rId18"/>
    <p:sldId id="341" r:id="rId19"/>
    <p:sldId id="342" r:id="rId20"/>
    <p:sldId id="343" r:id="rId21"/>
    <p:sldId id="344" r:id="rId22"/>
    <p:sldId id="345" r:id="rId23"/>
    <p:sldId id="346" r:id="rId24"/>
    <p:sldId id="347" r:id="rId25"/>
    <p:sldId id="348" r:id="rId26"/>
    <p:sldId id="349" r:id="rId27"/>
    <p:sldId id="350" r:id="rId28"/>
    <p:sldId id="351" r:id="rId29"/>
    <p:sldId id="352" r:id="rId30"/>
    <p:sldId id="353" r:id="rId31"/>
    <p:sldId id="354" r:id="rId32"/>
    <p:sldId id="355" r:id="rId33"/>
    <p:sldId id="356" r:id="rId34"/>
    <p:sldId id="357" r:id="rId35"/>
    <p:sldId id="358" r:id="rId36"/>
    <p:sldId id="361" r:id="rId37"/>
    <p:sldId id="359" r:id="rId38"/>
    <p:sldId id="360" r:id="rId39"/>
    <p:sldId id="364" r:id="rId40"/>
    <p:sldId id="365" r:id="rId41"/>
    <p:sldId id="366" r:id="rId42"/>
    <p:sldId id="367" r:id="rId4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4655" autoAdjust="0"/>
    <p:restoredTop sz="94660"/>
  </p:normalViewPr>
  <p:slideViewPr>
    <p:cSldViewPr>
      <p:cViewPr varScale="1">
        <p:scale>
          <a:sx n="73" d="100"/>
          <a:sy n="73" d="100"/>
        </p:scale>
        <p:origin x="-18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C3571C-E419-4206-9846-E9B25BFFE31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8E7486-86F6-4EAF-9EBB-53E715CF851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5598E78-93F7-4C04-B199-80A726130D65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72115D5-CA75-4F33-A5F8-DC487EF2E5F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Apple%20-%20Perspective.mp4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G:\edgemaker3\coolhunting.mp4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coolhunting.mp4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://ble.com.gr/" TargetMode="Externa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33400" y="381000"/>
            <a:ext cx="7851648" cy="1447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UNDERSTAND AND APPRECIATE DIFFERENT PERSPECTIVES</a:t>
            </a:r>
            <a:endParaRPr lang="en-US" dirty="0"/>
          </a:p>
        </p:txBody>
      </p:sp>
      <p:pic>
        <p:nvPicPr>
          <p:cNvPr id="7" name="Picture 2" descr="Image result for perspectiv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2514600"/>
            <a:ext cx="3886980" cy="22248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 action="ppaction://hlinkfile"/>
              </a:rPr>
              <a:t>Apple - Perspective.mp4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Blind Men And An Elepha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3428" y="1066800"/>
            <a:ext cx="6600910" cy="434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0" dirty="0" smtClean="0"/>
              <a:t>There is an old story of blind men and an elephant.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914400" y="1447800"/>
            <a:ext cx="7851648" cy="1828800"/>
          </a:xfrm>
        </p:spPr>
        <p:txBody>
          <a:bodyPr>
            <a:normAutofit fontScale="90000"/>
          </a:bodyPr>
          <a:lstStyle/>
          <a:p>
            <a:r>
              <a:rPr lang="en-US" b="0" dirty="0" smtClean="0"/>
              <a:t>The blind men all meet and are asked to describe the elephant.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990600" y="1219200"/>
            <a:ext cx="7851648" cy="1828800"/>
          </a:xfrm>
        </p:spPr>
        <p:txBody>
          <a:bodyPr>
            <a:normAutofit/>
          </a:bodyPr>
          <a:lstStyle/>
          <a:p>
            <a:r>
              <a:rPr lang="en-US" b="0" dirty="0" smtClean="0"/>
              <a:t>One says that an elephant is long and skinny like a snake.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51648" cy="1828800"/>
          </a:xfrm>
        </p:spPr>
        <p:txBody>
          <a:bodyPr>
            <a:normAutofit fontScale="90000"/>
          </a:bodyPr>
          <a:lstStyle/>
          <a:p>
            <a:r>
              <a:rPr lang="en-US" b="0" dirty="0" smtClean="0"/>
              <a:t>The other says that the first doesn’t know what he is talking about and that an elephant is like the trunk of a tree, round and thick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62000" y="1371600"/>
            <a:ext cx="7851648" cy="1828800"/>
          </a:xfrm>
        </p:spPr>
        <p:txBody>
          <a:bodyPr>
            <a:normAutofit fontScale="90000"/>
          </a:bodyPr>
          <a:lstStyle/>
          <a:p>
            <a:r>
              <a:rPr lang="en-US" b="0" dirty="0" smtClean="0"/>
              <a:t>The third says they are both wrong, that an elephant is wide and circular like a giant disc.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838200" y="1447800"/>
            <a:ext cx="7851648" cy="1828800"/>
          </a:xfrm>
        </p:spPr>
        <p:txBody>
          <a:bodyPr>
            <a:normAutofit fontScale="90000"/>
          </a:bodyPr>
          <a:lstStyle/>
          <a:p>
            <a:r>
              <a:rPr lang="en-US" b="0" dirty="0" smtClean="0"/>
              <a:t>The third says they are both wrong, that an elephant is wide and circular like a giant disc.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2743200"/>
            <a:ext cx="7851648" cy="1828800"/>
          </a:xfrm>
        </p:spPr>
        <p:txBody>
          <a:bodyPr>
            <a:normAutofit fontScale="90000"/>
          </a:bodyPr>
          <a:lstStyle/>
          <a:p>
            <a:r>
              <a:rPr lang="en-US" b="0" dirty="0" smtClean="0"/>
              <a:t>In some versions, they stop talking, start listening and collaborate to “see” the full elephant.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09600" y="2209800"/>
            <a:ext cx="7851648" cy="1828800"/>
          </a:xfrm>
        </p:spPr>
        <p:txBody>
          <a:bodyPr/>
          <a:lstStyle/>
          <a:p>
            <a:r>
              <a:rPr lang="en-US" b="0" dirty="0" smtClean="0"/>
              <a:t>Being a creative is often like being a blind person. 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33400" y="2362200"/>
            <a:ext cx="7851648" cy="1828800"/>
          </a:xfrm>
        </p:spPr>
        <p:txBody>
          <a:bodyPr>
            <a:normAutofit/>
          </a:bodyPr>
          <a:lstStyle/>
          <a:p>
            <a:r>
              <a:rPr lang="en-US" b="0" dirty="0" smtClean="0"/>
              <a:t>We are dealing with a problem that we cannot see. 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 smtClean="0">
                <a:latin typeface="Andalus" pitchFamily="18" charset="-78"/>
                <a:cs typeface="Andalus" pitchFamily="18" charset="-78"/>
              </a:rPr>
              <a:t>Seeking inspiration</a:t>
            </a:r>
            <a:endParaRPr lang="en-US" sz="6000" dirty="0"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7200" dirty="0" smtClean="0">
                <a:latin typeface="Brush Script MT" pitchFamily="66" charset="0"/>
              </a:rPr>
              <a:t>Cool Hunting</a:t>
            </a:r>
            <a:endParaRPr lang="en-US" sz="7200" dirty="0">
              <a:latin typeface="Brush Script MT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latin typeface="Bradley Hand ITC" pitchFamily="66" charset="0"/>
              </a:rPr>
              <a:t>Cool Hunting</a:t>
            </a:r>
            <a:r>
              <a:rPr lang="en-US" sz="4000" b="0" dirty="0" smtClean="0">
                <a:latin typeface="Bradley Hand ITC" pitchFamily="66" charset="0"/>
              </a:rPr>
              <a:t> is synonymous with seeking inspiration.</a:t>
            </a:r>
            <a:r>
              <a:rPr lang="en-US" b="0" dirty="0" smtClean="0"/>
              <a:t> 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524000" y="228600"/>
            <a:ext cx="6172200" cy="5257800"/>
          </a:xfrm>
        </p:spPr>
        <p:txBody>
          <a:bodyPr>
            <a:noAutofit/>
          </a:bodyPr>
          <a:lstStyle/>
          <a:p>
            <a:r>
              <a:rPr lang="en-US" sz="4800" b="1" dirty="0" err="1">
                <a:latin typeface="Bradley Hand ITC" pitchFamily="66" charset="0"/>
              </a:rPr>
              <a:t>Coolhunting</a:t>
            </a:r>
            <a:r>
              <a:rPr lang="en-US" sz="4800" dirty="0">
                <a:latin typeface="Bradley Hand ITC" pitchFamily="66" charset="0"/>
              </a:rPr>
              <a:t> is a term coined in the early 1990s referring to a new breed of marketing professionals, called </a:t>
            </a:r>
            <a:r>
              <a:rPr lang="en-US" sz="4800" b="1" dirty="0" err="1" smtClean="0">
                <a:solidFill>
                  <a:schemeClr val="tx1"/>
                </a:solidFill>
                <a:latin typeface="Bradley Hand ITC" pitchFamily="66" charset="0"/>
              </a:rPr>
              <a:t>coolhunters</a:t>
            </a:r>
            <a:r>
              <a:rPr lang="en-US" sz="4800" dirty="0">
                <a:solidFill>
                  <a:schemeClr val="accent1">
                    <a:lumMod val="75000"/>
                  </a:schemeClr>
                </a:solidFill>
                <a:latin typeface="Bradley Hand ITC" pitchFamily="66" charset="0"/>
              </a:rPr>
              <a:t>.</a:t>
            </a:r>
            <a:r>
              <a:rPr lang="en-US" sz="4800" dirty="0">
                <a:latin typeface="Bradley Hand ITC" pitchFamily="66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4000" b="0" dirty="0" smtClean="0">
                <a:latin typeface="Bradley Hand ITC" pitchFamily="66" charset="0"/>
              </a:rPr>
              <a:t>It is their job to make observations and predictions in changes of new or existing cultural trends.</a:t>
            </a:r>
            <a:endParaRPr lang="en-US" sz="4000" dirty="0"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olhunting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048000" y="2719388"/>
            <a:ext cx="3048000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latin typeface="Bradley Hand ITC" pitchFamily="66" charset="0"/>
              </a:rPr>
              <a:t>Cool Hunting</a:t>
            </a:r>
            <a:r>
              <a:rPr lang="en-US" sz="4000" b="0" dirty="0" smtClean="0">
                <a:latin typeface="Bradley Hand ITC" pitchFamily="66" charset="0"/>
              </a:rPr>
              <a:t> is synonymous with seeking inspiration.</a:t>
            </a:r>
            <a:r>
              <a:rPr lang="en-US" b="0" dirty="0" smtClean="0"/>
              <a:t> 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 action="ppaction://hlinkfile"/>
              </a:rPr>
              <a:t>coolhunting.mp4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7200" dirty="0" smtClean="0">
                <a:latin typeface="Bradley Hand ITC" pitchFamily="66" charset="0"/>
              </a:rPr>
              <a:t>COOL PLACES</a:t>
            </a:r>
            <a:endParaRPr lang="en-US" sz="7200" dirty="0"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latin typeface="Bradley Hand ITC" pitchFamily="66" charset="0"/>
              </a:rPr>
              <a:t>CLUB MASCARA, BULGARIA</a:t>
            </a:r>
            <a:endParaRPr lang="en-US" sz="4000" dirty="0"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2" descr="http://www.thecoolhunter.net/images/mascara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533400"/>
            <a:ext cx="8220002" cy="54832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4000" dirty="0" smtClean="0">
                <a:latin typeface="Bradley Hand ITC" pitchFamily="66" charset="0"/>
              </a:rPr>
              <a:t>The designers of the Mascara nightclub in Sofia, Bulgaria, took their cues from the whimsical story of Alice in Wonderland</a:t>
            </a:r>
            <a:endParaRPr lang="en-US" sz="4000" dirty="0"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4000" dirty="0" smtClean="0">
                <a:latin typeface="Bradley Hand ITC" pitchFamily="66" charset="0"/>
              </a:rPr>
              <a:t>The designers of the Mascara nightclub in Sofia, Bulgaria, took their cues from the whimsical story of Alice in Wonderland</a:t>
            </a:r>
            <a:endParaRPr lang="en-US" sz="4000" dirty="0"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133600" y="2209800"/>
            <a:ext cx="6172200" cy="250396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Bradley Hand ITC" pitchFamily="66" charset="0"/>
              </a:rPr>
              <a:t>Everything appears to be slightly confusing – vertical and horizontal, up and down, soft and hard, solid and pliable. </a:t>
            </a:r>
            <a:br>
              <a:rPr lang="en-US" dirty="0" smtClean="0">
                <a:latin typeface="Bradley Hand ITC" pitchFamily="66" charset="0"/>
              </a:rPr>
            </a:br>
            <a:endParaRPr lang="en-US" dirty="0"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thecoolhunter.net/images/mascar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838200"/>
            <a:ext cx="8096250" cy="53911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286000" y="1447800"/>
            <a:ext cx="6172200" cy="1894362"/>
          </a:xfrm>
        </p:spPr>
        <p:txBody>
          <a:bodyPr/>
          <a:lstStyle/>
          <a:p>
            <a:r>
              <a:rPr lang="en-US" sz="4000" dirty="0" smtClean="0">
                <a:latin typeface="Bradley Hand ITC" pitchFamily="66" charset="0"/>
              </a:rPr>
              <a:t>cool bakeries around the world.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2514600" y="3352800"/>
            <a:ext cx="6172200" cy="1371600"/>
          </a:xfrm>
        </p:spPr>
        <p:txBody>
          <a:bodyPr>
            <a:normAutofit fontScale="92500" lnSpcReduction="20000"/>
          </a:bodyPr>
          <a:lstStyle/>
          <a:p>
            <a:r>
              <a:rPr lang="en-US" sz="2800" dirty="0" smtClean="0">
                <a:latin typeface="Bradley Hand ITC" pitchFamily="66" charset="0"/>
              </a:rPr>
              <a:t>Is there anything more basic, homey and familiar than a loaf of great bread? More and more of us are sick of white sliced bread in its plastic bag.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thecoolhunter.net/images/love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162" y="762000"/>
            <a:ext cx="7854215" cy="5486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905000" y="1143000"/>
            <a:ext cx="6553200" cy="5399562"/>
          </a:xfrm>
        </p:spPr>
        <p:txBody>
          <a:bodyPr>
            <a:normAutofit fontScale="90000"/>
          </a:bodyPr>
          <a:lstStyle/>
          <a:p>
            <a:r>
              <a:rPr lang="en-US" sz="4400" dirty="0" err="1" smtClean="0">
                <a:latin typeface="Bradley Hand ITC" pitchFamily="66" charset="0"/>
                <a:hlinkClick r:id="rId2"/>
              </a:rPr>
              <a:t>Blé</a:t>
            </a:r>
            <a:r>
              <a:rPr lang="en-US" sz="4400" dirty="0" smtClean="0">
                <a:latin typeface="Bradley Hand ITC" pitchFamily="66" charset="0"/>
                <a:hlinkClick r:id="rId2"/>
              </a:rPr>
              <a:t> Bakery</a:t>
            </a:r>
            <a:r>
              <a:rPr lang="en-US" sz="4400" dirty="0" smtClean="0">
                <a:latin typeface="Bradley Hand ITC" pitchFamily="66" charset="0"/>
              </a:rPr>
              <a:t> on </a:t>
            </a:r>
            <a:r>
              <a:rPr lang="en-US" sz="4400" dirty="0" err="1" smtClean="0">
                <a:latin typeface="Bradley Hand ITC" pitchFamily="66" charset="0"/>
              </a:rPr>
              <a:t>Agias</a:t>
            </a:r>
            <a:r>
              <a:rPr lang="en-US" sz="4400" dirty="0" smtClean="0">
                <a:latin typeface="Bradley Hand ITC" pitchFamily="66" charset="0"/>
              </a:rPr>
              <a:t> </a:t>
            </a:r>
            <a:r>
              <a:rPr lang="en-US" sz="4400" dirty="0" err="1" smtClean="0">
                <a:latin typeface="Bradley Hand ITC" pitchFamily="66" charset="0"/>
              </a:rPr>
              <a:t>Sofias</a:t>
            </a:r>
            <a:r>
              <a:rPr lang="en-US" sz="4400" dirty="0" smtClean="0">
                <a:latin typeface="Bradley Hand ITC" pitchFamily="66" charset="0"/>
              </a:rPr>
              <a:t> in Thessaloniki, Greece, most certainly fits the bill.. It has the world’s largest wood oven – gigantic, at 12 meters (almost 40 feet) tall!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thecoolhunter.net/images/PA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0"/>
            <a:ext cx="6477000" cy="69342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5400" dirty="0" smtClean="0">
                <a:latin typeface="Bradley Hand ITC" pitchFamily="66" charset="0"/>
              </a:rPr>
              <a:t>COOL PHOTOGRAPHY</a:t>
            </a:r>
            <a:endParaRPr lang="en-US" sz="5400" dirty="0"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thecoolhunter.net/images/carp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457200"/>
            <a:ext cx="7010400" cy="5791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2362200" y="990600"/>
            <a:ext cx="6172200" cy="4789962"/>
          </a:xfrm>
        </p:spPr>
        <p:txBody>
          <a:bodyPr>
            <a:normAutofit fontScale="90000"/>
          </a:bodyPr>
          <a:lstStyle/>
          <a:p>
            <a:r>
              <a:rPr lang="en-US" b="0" dirty="0" smtClean="0"/>
              <a:t> </a:t>
            </a:r>
            <a:r>
              <a:rPr lang="en-US" sz="4400" dirty="0" smtClean="0">
                <a:latin typeface="Bradley Hand ITC" pitchFamily="66" charset="0"/>
              </a:rPr>
              <a:t>seize the day </a:t>
            </a:r>
            <a:r>
              <a:rPr lang="en-US" sz="4400" b="0" dirty="0" smtClean="0">
                <a:latin typeface="Bradley Hand ITC" pitchFamily="66" charset="0"/>
              </a:rPr>
              <a:t>– is an image that evokes many kinds of emotions and questions. A fashion shoot, smoke bombs of various </a:t>
            </a:r>
            <a:r>
              <a:rPr lang="en-US" sz="4400" b="0" dirty="0" err="1" smtClean="0">
                <a:latin typeface="Bradley Hand ITC" pitchFamily="66" charset="0"/>
              </a:rPr>
              <a:t>colours</a:t>
            </a:r>
            <a:r>
              <a:rPr lang="en-US" sz="4400" b="0" dirty="0" smtClean="0">
                <a:latin typeface="Bradley Hand ITC" pitchFamily="66" charset="0"/>
              </a:rPr>
              <a:t>, a foggy forest and a deserted highway. Click.</a:t>
            </a:r>
            <a:endParaRPr lang="en-US" sz="4400" dirty="0"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3010" name="Picture 2" descr="http://www.thecoolhunter.net/images/carped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381000"/>
            <a:ext cx="7391400" cy="6477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905000" y="990600"/>
            <a:ext cx="6172200" cy="1894362"/>
          </a:xfrm>
        </p:spPr>
        <p:txBody>
          <a:bodyPr>
            <a:noAutofit/>
          </a:bodyPr>
          <a:lstStyle/>
          <a:p>
            <a:r>
              <a:rPr lang="en-US" sz="4800" b="0" dirty="0" err="1" smtClean="0">
                <a:latin typeface="Bradley Hand ITC" pitchFamily="66" charset="0"/>
              </a:rPr>
              <a:t>feng</a:t>
            </a:r>
            <a:r>
              <a:rPr lang="en-US" sz="4800" b="0" dirty="0" smtClean="0">
                <a:latin typeface="Bradley Hand ITC" pitchFamily="66" charset="0"/>
              </a:rPr>
              <a:t> </a:t>
            </a:r>
            <a:r>
              <a:rPr lang="en-US" sz="4800" b="0" dirty="0" err="1" smtClean="0">
                <a:latin typeface="Bradley Hand ITC" pitchFamily="66" charset="0"/>
              </a:rPr>
              <a:t>shui</a:t>
            </a:r>
            <a:r>
              <a:rPr lang="en-US" sz="4800" b="0" dirty="0" smtClean="0">
                <a:latin typeface="Bradley Hand ITC" pitchFamily="66" charset="0"/>
              </a:rPr>
              <a:t> swimming pool and a digital cultural centre.”</a:t>
            </a:r>
            <a:endParaRPr lang="en-US" sz="4800" dirty="0"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www.thecoolhunter.net/images/poo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457200"/>
            <a:ext cx="7010400" cy="55464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www.thecoolhunter.net/images/pool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228600"/>
            <a:ext cx="8076259" cy="57721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600" dirty="0" smtClean="0">
                <a:latin typeface="Bradley Hand ITC" pitchFamily="66" charset="0"/>
              </a:rPr>
              <a:t>COOL WALLS</a:t>
            </a:r>
            <a:endParaRPr lang="en-US" sz="6600" dirty="0">
              <a:latin typeface="Bradley Hand ITC" pitchFamily="66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www.thecoolhunter.net/images/bur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990600"/>
            <a:ext cx="8096250" cy="5362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www.thecoolhunter.net/images/Bur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-4724400"/>
            <a:ext cx="8096250" cy="12144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www.thecoolhunter.net/images/Foxg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2133600"/>
            <a:ext cx="6477000" cy="4314826"/>
          </a:xfrm>
          <a:prstGeom prst="rect">
            <a:avLst/>
          </a:prstGeom>
          <a:noFill/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Bradley Hand ITC" pitchFamily="66" charset="0"/>
              </a:rPr>
              <a:t>A VIP room seats 32 guests and resembles a first-class dining car of a luxury train</a:t>
            </a:r>
            <a:endParaRPr lang="en-US" dirty="0"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1431</Template>
  <TotalTime>425</TotalTime>
  <Words>327</Words>
  <Application>Microsoft Office PowerPoint</Application>
  <PresentationFormat>On-screen Show (4:3)</PresentationFormat>
  <Paragraphs>31</Paragraphs>
  <Slides>42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Diseño predeterminado</vt:lpstr>
      <vt:lpstr>UNDERSTAND AND APPRECIATE DIFFERENT PERSPECTIVES</vt:lpstr>
      <vt:lpstr>Slide 2</vt:lpstr>
      <vt:lpstr>Slide 3</vt:lpstr>
      <vt:lpstr>There is an old story of blind men and an elephant.</vt:lpstr>
      <vt:lpstr>The blind men all meet and are asked to describe the elephant.</vt:lpstr>
      <vt:lpstr>One says that an elephant is long and skinny like a snake. </vt:lpstr>
      <vt:lpstr>The other says that the first doesn’t know what he is talking about and that an elephant is like the trunk of a tree, round and thick</vt:lpstr>
      <vt:lpstr>The third says they are both wrong, that an elephant is wide and circular like a giant disc.</vt:lpstr>
      <vt:lpstr>The third says they are both wrong, that an elephant is wide and circular like a giant disc.</vt:lpstr>
      <vt:lpstr>In some versions, they stop talking, start listening and collaborate to “see” the full elephant.</vt:lpstr>
      <vt:lpstr>Being a creative is often like being a blind person. </vt:lpstr>
      <vt:lpstr>We are dealing with a problem that we cannot see. </vt:lpstr>
      <vt:lpstr>Seeking inspiration</vt:lpstr>
      <vt:lpstr>Cool Hunting</vt:lpstr>
      <vt:lpstr>Cool Hunting is synonymous with seeking inspiration. </vt:lpstr>
      <vt:lpstr>Coolhunting is a term coined in the early 1990s referring to a new breed of marketing professionals, called coolhunters. </vt:lpstr>
      <vt:lpstr>It is their job to make observations and predictions in changes of new or existing cultural trends.</vt:lpstr>
      <vt:lpstr>Slide 18</vt:lpstr>
      <vt:lpstr>Cool Hunting is synonymous with seeking inspiration. </vt:lpstr>
      <vt:lpstr>Slide 20</vt:lpstr>
      <vt:lpstr>COOL PLACES</vt:lpstr>
      <vt:lpstr>CLUB MASCARA, BULGARIA</vt:lpstr>
      <vt:lpstr>Slide 23</vt:lpstr>
      <vt:lpstr>The designers of the Mascara nightclub in Sofia, Bulgaria, took their cues from the whimsical story of Alice in Wonderland</vt:lpstr>
      <vt:lpstr>The designers of the Mascara nightclub in Sofia, Bulgaria, took their cues from the whimsical story of Alice in Wonderland</vt:lpstr>
      <vt:lpstr>Everything appears to be slightly confusing – vertical and horizontal, up and down, soft and hard, solid and pliable.  </vt:lpstr>
      <vt:lpstr>Slide 27</vt:lpstr>
      <vt:lpstr>cool bakeries around the world. </vt:lpstr>
      <vt:lpstr>Slide 29</vt:lpstr>
      <vt:lpstr>Blé Bakery on Agias Sofias in Thessaloniki, Greece, most certainly fits the bill.. It has the world’s largest wood oven – gigantic, at 12 meters (almost 40 feet) tall! </vt:lpstr>
      <vt:lpstr>Slide 31</vt:lpstr>
      <vt:lpstr>COOL PHOTOGRAPHY</vt:lpstr>
      <vt:lpstr>Slide 33</vt:lpstr>
      <vt:lpstr> seize the day – is an image that evokes many kinds of emotions and questions. A fashion shoot, smoke bombs of various colours, a foggy forest and a deserted highway. Click.</vt:lpstr>
      <vt:lpstr>Slide 35</vt:lpstr>
      <vt:lpstr>feng shui swimming pool and a digital cultural centre.”</vt:lpstr>
      <vt:lpstr>Slide 37</vt:lpstr>
      <vt:lpstr>Slide 38</vt:lpstr>
      <vt:lpstr>COOL WALLS</vt:lpstr>
      <vt:lpstr>Slide 40</vt:lpstr>
      <vt:lpstr>Slide 41</vt:lpstr>
      <vt:lpstr>A VIP room seats 32 guests and resembles a first-class dining car of a luxury train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Poonam</dc:creator>
  <cp:lastModifiedBy>Poonam</cp:lastModifiedBy>
  <cp:revision>74</cp:revision>
  <dcterms:created xsi:type="dcterms:W3CDTF">2016-03-02T15:23:25Z</dcterms:created>
  <dcterms:modified xsi:type="dcterms:W3CDTF">2016-07-06T14:10:37Z</dcterms:modified>
</cp:coreProperties>
</file>